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4" r:id="rId11"/>
    <p:sldId id="263" r:id="rId12"/>
    <p:sldId id="265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1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97BD-A5DC-4DA5-A69A-EAA8E148E902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13BD-F480-4FAC-8BD1-94F9505269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86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70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83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69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13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91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0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37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8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36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93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1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7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90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2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0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13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81E4-1C0E-4A58-AB48-E7975897F68B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F97B-BC19-4170-AACE-8F3B6B9E6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5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9F7B97-692C-4828-A1C0-6D42C56B3895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3853-BBD3-4D5A-81DC-91820DC15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60660"/>
            <a:ext cx="9144000" cy="2387600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Overige zoogdieren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079524"/>
            <a:ext cx="9144000" cy="1655762"/>
          </a:xfrm>
        </p:spPr>
        <p:txBody>
          <a:bodyPr/>
          <a:lstStyle/>
          <a:p>
            <a:r>
              <a:rPr lang="nl-NL" dirty="0" smtClean="0"/>
              <a:t>Voeding</a:t>
            </a:r>
          </a:p>
          <a:p>
            <a:r>
              <a:rPr lang="nl-NL" dirty="0" smtClean="0"/>
              <a:t>Niveau 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000500"/>
            <a:ext cx="952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Voedingsstoffen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zes voedingsstoffen kennen jullie?</a:t>
            </a:r>
          </a:p>
          <a:p>
            <a:r>
              <a:rPr lang="nl-NL" dirty="0" smtClean="0"/>
              <a:t>Wat is de functie van die voedingsstoffen?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7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Voedingsstoffen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633" y="1690688"/>
            <a:ext cx="11035937" cy="5032375"/>
          </a:xfrm>
        </p:spPr>
        <p:txBody>
          <a:bodyPr>
            <a:normAutofit/>
          </a:bodyPr>
          <a:lstStyle/>
          <a:p>
            <a:r>
              <a:rPr lang="nl-NL" b="1" dirty="0" smtClean="0"/>
              <a:t>Water: </a:t>
            </a:r>
            <a:r>
              <a:rPr lang="nl-NL" dirty="0" smtClean="0"/>
              <a:t>Meest essentiële voedingsstof om te kunnen overleven, alle cellen hebben vocht nodig om gevoed te worden. </a:t>
            </a:r>
          </a:p>
          <a:p>
            <a:r>
              <a:rPr lang="nl-NL" b="1" dirty="0" smtClean="0"/>
              <a:t>Koolhydraten: </a:t>
            </a:r>
            <a:r>
              <a:rPr lang="nl-NL" dirty="0" smtClean="0"/>
              <a:t>Energiebron en belangrijk voor de spierwerking</a:t>
            </a:r>
          </a:p>
          <a:p>
            <a:r>
              <a:rPr lang="nl-NL" b="1" dirty="0" smtClean="0"/>
              <a:t>Eiwitten: </a:t>
            </a:r>
            <a:r>
              <a:rPr lang="nl-NL" dirty="0" smtClean="0"/>
              <a:t>Grote complexe moleculen die zowel als brandstof en als bouwstof dienen, onmisbaar voor elk dier.</a:t>
            </a:r>
          </a:p>
          <a:p>
            <a:r>
              <a:rPr lang="nl-NL" b="1" dirty="0" smtClean="0"/>
              <a:t>Vetten: </a:t>
            </a:r>
            <a:r>
              <a:rPr lang="nl-NL" dirty="0" smtClean="0"/>
              <a:t>Energiebron en belangrijk voor de absorptie van vitaminen. Belangrijk voor de haren en huid.</a:t>
            </a:r>
          </a:p>
          <a:p>
            <a:r>
              <a:rPr lang="nl-NL" b="1" dirty="0" smtClean="0"/>
              <a:t>Mineralen: </a:t>
            </a:r>
            <a:r>
              <a:rPr lang="nl-NL" dirty="0" smtClean="0"/>
              <a:t>Zijn nodig voor goede functie van de botten, spieren, huid en haren</a:t>
            </a:r>
          </a:p>
          <a:p>
            <a:r>
              <a:rPr lang="nl-NL" b="1" dirty="0" smtClean="0"/>
              <a:t>Vitamines: </a:t>
            </a:r>
            <a:r>
              <a:rPr lang="nl-NL" dirty="0" smtClean="0"/>
              <a:t>uiteenlopende functies, dragen bij aan een goede stofwisseling</a:t>
            </a:r>
          </a:p>
        </p:txBody>
      </p:sp>
    </p:spTree>
    <p:extLst>
      <p:ext uri="{BB962C8B-B14F-4D97-AF65-F5344CB8AC3E}">
        <p14:creationId xmlns:p14="http://schemas.microsoft.com/office/powerpoint/2010/main" val="3156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Een konijn drinkt gemiddeld 50-150 ml water per kg lichaamsgewicht per 24 uur</a:t>
            </a:r>
          </a:p>
          <a:p>
            <a:endParaRPr lang="nl-NL" dirty="0" smtClean="0"/>
          </a:p>
          <a:p>
            <a:r>
              <a:rPr lang="nl-NL" dirty="0" smtClean="0"/>
              <a:t>Vaak in de een drinkfles aangeboden</a:t>
            </a:r>
          </a:p>
          <a:p>
            <a:endParaRPr lang="nl-NL" dirty="0"/>
          </a:p>
          <a:p>
            <a:r>
              <a:rPr lang="nl-NL" dirty="0" smtClean="0"/>
              <a:t>Voorkeur voor een bakje water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51" y="3263581"/>
            <a:ext cx="2073987" cy="30914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94" y="3258997"/>
            <a:ext cx="2539019" cy="31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Vezelrijke voeding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De minimum aanbevolen hoeveelheid vezels in konijnenvoeding (brok) ligt tussen de 13 en 20%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Vezels kun je onderverdelen in </a:t>
            </a:r>
            <a:r>
              <a:rPr lang="nl-NL" dirty="0" smtClean="0">
                <a:cs typeface="Arial" panose="020B0604020202020204" pitchFamily="34" charset="0"/>
              </a:rPr>
              <a:t>verteerbare </a:t>
            </a:r>
            <a:r>
              <a:rPr lang="nl-NL" dirty="0">
                <a:cs typeface="Arial" panose="020B0604020202020204" pitchFamily="34" charset="0"/>
              </a:rPr>
              <a:t>en onverteerbare vezels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Het percentage onverteerbare vezels in de dagelijkse voeding van een konijn moet minstens 12,5% zijn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3" y="4721374"/>
            <a:ext cx="2852057" cy="21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131" y="796835"/>
            <a:ext cx="10711737" cy="56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Hooi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cs typeface="Arial" panose="020B0604020202020204" pitchFamily="34" charset="0"/>
              </a:rPr>
              <a:t>Grashooi</a:t>
            </a:r>
            <a:r>
              <a:rPr lang="nl-NL" sz="2400" dirty="0">
                <a:cs typeface="Arial" panose="020B0604020202020204" pitchFamily="34" charset="0"/>
              </a:rPr>
              <a:t>: zoals </a:t>
            </a:r>
            <a:r>
              <a:rPr lang="nl-NL" sz="2400" dirty="0" err="1">
                <a:cs typeface="Arial" panose="020B0604020202020204" pitchFamily="34" charset="0"/>
              </a:rPr>
              <a:t>timothy</a:t>
            </a:r>
            <a:r>
              <a:rPr lang="nl-NL" sz="2400" dirty="0">
                <a:cs typeface="Arial" panose="020B0604020202020204" pitchFamily="34" charset="0"/>
              </a:rPr>
              <a:t> (</a:t>
            </a:r>
            <a:r>
              <a:rPr lang="nl-NL" sz="2400" dirty="0" err="1">
                <a:cs typeface="Arial" panose="020B0604020202020204" pitchFamily="34" charset="0"/>
              </a:rPr>
              <a:t>timotei</a:t>
            </a:r>
            <a:r>
              <a:rPr lang="nl-NL" sz="2400" dirty="0">
                <a:cs typeface="Arial" panose="020B0604020202020204" pitchFamily="34" charset="0"/>
              </a:rPr>
              <a:t>), kropaar, haverhooi of weidehooi is geschikt voor volwassen konijnen</a:t>
            </a:r>
          </a:p>
          <a:p>
            <a:pPr marL="411480" indent="-342900"/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>
                <a:cs typeface="Arial" panose="020B0604020202020204" pitchFamily="34" charset="0"/>
              </a:rPr>
              <a:t>Alfalfa of luzerne is vooral geschikt voor jonge konijnen, het bevat veel voedingsstoffen waaronder een hoog gehalte aan calcium en is daarom niet geschikt als enige hooivoeding voor volwassen dieren</a:t>
            </a:r>
          </a:p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598774"/>
            <a:ext cx="2284715" cy="20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3" y="4581206"/>
            <a:ext cx="2741329" cy="20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50" y="4581205"/>
            <a:ext cx="2409435" cy="20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196753"/>
            <a:ext cx="10515599" cy="5219723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Biologisch hooi is afkomstig van natuurlijke (onbespoten) weiden en bevat vaak verschillende soorten grassen en kruiden</a:t>
            </a:r>
          </a:p>
          <a:p>
            <a:pPr marL="525780" indent="-457200"/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Kruidenhooi is hooi gemengd met kruiden zoals munt, kamille of brandnetel</a:t>
            </a:r>
          </a:p>
          <a:p>
            <a:pPr marL="525780" indent="-457200"/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Geperst hooi kan nog wel eens wat stof bevatten en is dan minder geschikt voor konijnen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78" y="5081451"/>
            <a:ext cx="2455540" cy="16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01" y="4944741"/>
            <a:ext cx="1750096" cy="17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03" y="4966645"/>
            <a:ext cx="22953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Voordelen goede hooi 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Hooi levert het konijn: eiwitten, koolhydraten, vitaminen, mineralen en vezels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Het zorgt, middels de vezels, voor een goede spijsvertering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En helpt bij het afslijten van tanden en kiezen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Daarnaast is het onmisbaar voor de vorming van nachtontlasting</a:t>
            </a:r>
          </a:p>
          <a:p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0" y="112520"/>
            <a:ext cx="2106935" cy="1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5702134"/>
            <a:ext cx="1741714" cy="11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Hoe bewaren?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Hooi (opengemaakte zak, baal of los) kun je het beste droog, donker en koel bewaren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Als je een zak met hooi steeds weer afsluit loop je het risico dat het hooi stoffig of vochtig wordt of zelfs beschimmelt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Een vochtig geworden baal hooi kun je loshalen, zo krijgt het hooi de kans te drogen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23" y="5369085"/>
            <a:ext cx="1808576" cy="135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62" y="5330010"/>
            <a:ext cx="1851201" cy="13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79" y="875211"/>
            <a:ext cx="11168743" cy="4957419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Bij warm weer moet je oppassen dat het hooi niet gaat broeien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Leg een stuk zeil/plastic onder een baal of los hooi om optrekkend vocht tegen te gaan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Hooi uit de winkel wordt streng gecontroleerd maar als je hooi elders vandaan haalt is er het risico op parasieten, zoals mijten; twijfel je hierover leg het hooi dan enkele uren voor voeren in de vriezer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9" y="4757883"/>
            <a:ext cx="2741048" cy="18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45" y="4467496"/>
            <a:ext cx="2390503" cy="239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Wat moet je weten voor het kennisexamen</a:t>
            </a:r>
            <a:r>
              <a:rPr lang="nl-NL" b="1" dirty="0" smtClean="0">
                <a:solidFill>
                  <a:schemeClr val="tx2"/>
                </a:solidFill>
              </a:rPr>
              <a:t>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Spijsvertering (inclusief gebit)</a:t>
            </a:r>
          </a:p>
          <a:p>
            <a:pPr lvl="1">
              <a:buFontTx/>
              <a:buChar char="-"/>
            </a:pPr>
            <a:r>
              <a:rPr lang="nl-NL" dirty="0" smtClean="0"/>
              <a:t>Herkauwers</a:t>
            </a:r>
          </a:p>
          <a:p>
            <a:pPr lvl="1">
              <a:buFontTx/>
              <a:buChar char="-"/>
            </a:pPr>
            <a:r>
              <a:rPr lang="nl-NL" dirty="0" err="1" smtClean="0"/>
              <a:t>Achterdarm</a:t>
            </a:r>
            <a:r>
              <a:rPr lang="nl-NL" dirty="0" smtClean="0"/>
              <a:t> </a:t>
            </a:r>
            <a:r>
              <a:rPr lang="nl-NL" dirty="0" err="1" smtClean="0"/>
              <a:t>verteerders</a:t>
            </a:r>
            <a:r>
              <a:rPr lang="nl-NL" dirty="0" smtClean="0"/>
              <a:t> (Paard en Konijn)</a:t>
            </a:r>
          </a:p>
          <a:p>
            <a:pPr lvl="1">
              <a:buFontTx/>
              <a:buChar char="-"/>
            </a:pPr>
            <a:r>
              <a:rPr lang="nl-NL" dirty="0" err="1" smtClean="0"/>
              <a:t>Eenmagige</a:t>
            </a:r>
            <a:r>
              <a:rPr lang="nl-NL" dirty="0" smtClean="0"/>
              <a:t> dieren (Varken)</a:t>
            </a:r>
          </a:p>
          <a:p>
            <a:pPr lvl="1">
              <a:buFontTx/>
              <a:buChar char="-"/>
            </a:pPr>
            <a:r>
              <a:rPr lang="nl-NL" dirty="0" smtClean="0"/>
              <a:t>Knaagdieren</a:t>
            </a:r>
          </a:p>
          <a:p>
            <a:pPr>
              <a:buFontTx/>
              <a:buChar char="-"/>
            </a:pPr>
            <a:r>
              <a:rPr lang="nl-NL" dirty="0" smtClean="0"/>
              <a:t>Voersoorten </a:t>
            </a:r>
          </a:p>
          <a:p>
            <a:pPr>
              <a:buFontTx/>
              <a:buChar char="-"/>
            </a:pPr>
            <a:r>
              <a:rPr lang="nl-NL" dirty="0" smtClean="0"/>
              <a:t>Voerkwaliteit en voersamenstelling</a:t>
            </a:r>
          </a:p>
          <a:p>
            <a:pPr>
              <a:buFontTx/>
              <a:buChar char="-"/>
            </a:pPr>
            <a:r>
              <a:rPr lang="nl-NL" dirty="0" smtClean="0"/>
              <a:t>Voeradvies voor alle overige zoogdieren</a:t>
            </a:r>
          </a:p>
          <a:p>
            <a:pPr>
              <a:buFontTx/>
              <a:buChar char="-"/>
            </a:pPr>
            <a:r>
              <a:rPr lang="nl-NL" dirty="0" smtClean="0"/>
              <a:t>Voermethode en frequentie</a:t>
            </a: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280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8275" y="2008597"/>
            <a:ext cx="10646228" cy="4548958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Om de voedingsbehoeften (voldoende en juiste voedingsstoffen) van het konijn te dekken is het belangrijk om dagelijks complete konijnenbrok te voeren</a:t>
            </a:r>
          </a:p>
          <a:p>
            <a:r>
              <a:rPr lang="nl-NL" dirty="0" smtClean="0">
                <a:cs typeface="Arial" panose="020B0604020202020204" pitchFamily="34" charset="0"/>
              </a:rPr>
              <a:t>Er </a:t>
            </a:r>
            <a:r>
              <a:rPr lang="nl-NL" dirty="0">
                <a:cs typeface="Arial" panose="020B0604020202020204" pitchFamily="34" charset="0"/>
              </a:rPr>
              <a:t>zijn verschillende merken, prijzen en kwaliteiten te koop; </a:t>
            </a:r>
          </a:p>
          <a:p>
            <a:r>
              <a:rPr lang="nl-NL" dirty="0">
                <a:cs typeface="Arial" panose="020B0604020202020204" pitchFamily="34" charset="0"/>
              </a:rPr>
              <a:t>Keuze tussen geperste en </a:t>
            </a:r>
            <a:r>
              <a:rPr lang="nl-NL" dirty="0" err="1">
                <a:cs typeface="Arial" panose="020B0604020202020204" pitchFamily="34" charset="0"/>
              </a:rPr>
              <a:t>geextrudeerde</a:t>
            </a:r>
            <a:r>
              <a:rPr lang="nl-NL" dirty="0">
                <a:cs typeface="Arial" panose="020B0604020202020204" pitchFamily="34" charset="0"/>
              </a:rPr>
              <a:t> brok</a:t>
            </a:r>
          </a:p>
          <a:p>
            <a:r>
              <a:rPr lang="nl-NL" dirty="0" smtClean="0">
                <a:cs typeface="Arial" panose="020B0604020202020204" pitchFamily="34" charset="0"/>
              </a:rPr>
              <a:t>Kies </a:t>
            </a:r>
            <a:r>
              <a:rPr lang="nl-NL" dirty="0">
                <a:cs typeface="Arial" panose="020B0604020202020204" pitchFamily="34" charset="0"/>
              </a:rPr>
              <a:t>in ieder geval géén gemengd konijnenvoer; door selectief eten krijgt het konijn onvoldoende voedingsstoffen binnen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331" y="692696"/>
            <a:ext cx="8900021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+mn-lt"/>
              </a:rPr>
              <a:t>Droogvoer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79" y="953589"/>
            <a:ext cx="10829109" cy="5211715"/>
          </a:xfrm>
        </p:spPr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Een ander nadeel van gemengd konijnenvoer is dat er vaak extra suikers en kleurstoffen aan worden toegevoegd om de voeding aantrekkelijker te maken voor konijn en (vooral) eigenaar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Ook is bij gemengd voer, doordat niet alle brokjes worden opgegeten, het risico op gebits- en maagdarmproblemen groter</a:t>
            </a:r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4046040"/>
            <a:ext cx="2458961" cy="23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50" y="4046040"/>
            <a:ext cx="2410069" cy="24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24" y="4285772"/>
            <a:ext cx="1889534" cy="18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Speciaal konijnenvoer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89" y="5016028"/>
            <a:ext cx="1828111" cy="18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20" y="2826408"/>
            <a:ext cx="1654102" cy="1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cs typeface="Arial" panose="020B0604020202020204" pitchFamily="34" charset="0"/>
              </a:rPr>
              <a:t>Er is tegenwoordig ook voor konijnen voeding aangepast aan de levensfase verkrijgbaar: 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speciaal voor jonge, opgroeiende dieren (en dragende of zogende voedsters)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voor het volwassen konijn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Voer </a:t>
            </a:r>
            <a:r>
              <a:rPr lang="nl-NL" sz="2400" dirty="0">
                <a:cs typeface="Arial" panose="020B0604020202020204" pitchFamily="34" charset="0"/>
              </a:rPr>
              <a:t>voor het oudere konijn</a:t>
            </a:r>
          </a:p>
          <a:p>
            <a:r>
              <a:rPr lang="nl-NL" sz="2400" dirty="0" smtClean="0">
                <a:cs typeface="Arial" panose="020B0604020202020204" pitchFamily="34" charset="0"/>
              </a:rPr>
              <a:t>Speciale </a:t>
            </a:r>
            <a:r>
              <a:rPr lang="nl-NL" sz="2400" dirty="0">
                <a:cs typeface="Arial" panose="020B0604020202020204" pitchFamily="34" charset="0"/>
              </a:rPr>
              <a:t>dieetvoeding (zoals obesitas- en blaasstenendieet) voor dieren met bepaalde gezondheidsproblemen, verkrijgbaar via de dierenarts</a:t>
            </a:r>
          </a:p>
        </p:txBody>
      </p:sp>
    </p:spTree>
    <p:extLst>
      <p:ext uri="{BB962C8B-B14F-4D97-AF65-F5344CB8AC3E}">
        <p14:creationId xmlns:p14="http://schemas.microsoft.com/office/powerpoint/2010/main" val="13348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Jonge konijnen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Jonge konijnen tot een leeftijd van 6-7 maanden mogen onbeperkt droogvoer krijgen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Houdt wel hun groei in de gaten (voorkom te snelle groei en dik worden) en let er op dat ze ook voldoende hooi eten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Een volwassen konijn heeft ongeveer 10-20 gram brok per kg lichaamsgewicht nodig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82" y="4204803"/>
            <a:ext cx="1994018" cy="26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37547"/>
              </p:ext>
            </p:extLst>
          </p:nvPr>
        </p:nvGraphicFramePr>
        <p:xfrm>
          <a:off x="600891" y="431075"/>
          <a:ext cx="11064239" cy="6048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Leeftijd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Eetpatroon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tot drie weken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moedermelk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drie tot en met zeven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moedermelk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start eten van hooi en droogvoeding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ongeveer twaalf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 err="1">
                          <a:effectLst/>
                        </a:rPr>
                        <a:t>geëxtrudeerde</a:t>
                      </a:r>
                      <a:r>
                        <a:rPr lang="nl-NL" sz="2000" dirty="0">
                          <a:effectLst/>
                        </a:rPr>
                        <a:t> droogvoeding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opbouw groente (theelepel per keer, één groente per keer)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onbeperkt hooi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vanaf zes à zeven maanden tot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afbouwen onbeperkt eten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opbouwen hoeveelheid groente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>
                          <a:effectLst/>
                        </a:rPr>
                        <a:t>onbeperkt hooi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vanaf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tien tot twintig gram droogvoeding/kg lichaamsgewicht/dag (controleer richtlijnen verpakking)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vijftig tot honderd gram groente per kg lichaamsgewicht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2000" dirty="0">
                          <a:effectLst/>
                        </a:rPr>
                        <a:t>onbeperkt hooi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0709" y="1561377"/>
            <a:ext cx="10515600" cy="4983114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Een konijn heeft naast hooi en droogvoer ook dagelijks behoefte aan groenvoer 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Dit is onder te verdelen in groente en fruit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Geef in het begin, als je konijn het groenvoer nog niet kent, altijd kleine hoeveelheden; te veel groenvoer ineens kan leiden tot gasvorming en/of diarree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Probeer zoveel mogelijk variatie in groenvoer aan te bieden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709" y="418376"/>
            <a:ext cx="6802676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  <a:latin typeface="+mn-lt"/>
              </a:rPr>
              <a:t>Groenvoer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76" y="2073580"/>
            <a:ext cx="2799524" cy="18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269" y="1306286"/>
            <a:ext cx="11051177" cy="5003034"/>
          </a:xfrm>
        </p:spPr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Geef per dag ongeveer 50-100 gram groente per kg lichaamsgewicht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</a:t>
            </a:r>
            <a:r>
              <a:rPr lang="nl-NL" dirty="0" smtClean="0">
                <a:cs typeface="Arial" panose="020B0604020202020204" pitchFamily="34" charset="0"/>
              </a:rPr>
              <a:t>eef het </a:t>
            </a:r>
            <a:r>
              <a:rPr lang="nl-NL" dirty="0">
                <a:cs typeface="Arial" panose="020B0604020202020204" pitchFamily="34" charset="0"/>
              </a:rPr>
              <a:t>liefst </a:t>
            </a:r>
            <a:r>
              <a:rPr lang="nl-NL" dirty="0" smtClean="0">
                <a:cs typeface="Arial" panose="020B0604020202020204" pitchFamily="34" charset="0"/>
              </a:rPr>
              <a:t>3 </a:t>
            </a:r>
            <a:r>
              <a:rPr lang="nl-NL" dirty="0">
                <a:cs typeface="Arial" panose="020B0604020202020204" pitchFamily="34" charset="0"/>
              </a:rPr>
              <a:t>of meer verschillende soorten groenten (mits je konijn aan groenvoer gewend is)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Goede groenten voor je konijn zijn: </a:t>
            </a:r>
            <a:r>
              <a:rPr lang="nl-NL" dirty="0" smtClean="0">
                <a:cs typeface="Arial" panose="020B0604020202020204" pitchFamily="34" charset="0"/>
              </a:rPr>
              <a:t>   </a:t>
            </a:r>
            <a:endParaRPr lang="nl-NL" dirty="0"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nl-NL" dirty="0">
                <a:cs typeface="Arial" panose="020B0604020202020204" pitchFamily="34" charset="0"/>
              </a:rPr>
              <a:t>witlof, andijvie, wortel (en wortelloof), broccoli, </a:t>
            </a:r>
          </a:p>
          <a:p>
            <a:pPr marL="68580" indent="0">
              <a:buNone/>
            </a:pPr>
            <a:r>
              <a:rPr lang="nl-NL" dirty="0">
                <a:cs typeface="Arial" panose="020B0604020202020204" pitchFamily="34" charset="0"/>
              </a:rPr>
              <a:t>bloemkool en (met mate) waterkers 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14" y="3316830"/>
            <a:ext cx="1294465" cy="31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331" y="1196752"/>
            <a:ext cx="10763795" cy="5112568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>
                <a:cs typeface="Arial" panose="020B0604020202020204" pitchFamily="34" charset="0"/>
              </a:rPr>
              <a:t>Af en toe een takje peterselie, basilicum en koriander is een goede aanvulling op het dieet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Geef in ieder geval geen: aardappel, champignons, bonen, bieten, uit, prei en knoflook en koolsoorten (los van bovenstaande)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Wees voorzichtig met groenten die rijk zijn aan oxalaten (kans op irritatie van keel en nieren en nierstenen) zoals spinazie en boerenkool</a:t>
            </a:r>
          </a:p>
          <a:p>
            <a:pPr marL="68580" indent="0">
              <a:buNone/>
            </a:pPr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Sla mag, maar met mate en kies dan voor de minder waterrijke soorten zoals rucola en </a:t>
            </a:r>
            <a:r>
              <a:rPr lang="nl-NL" sz="2600" dirty="0" smtClean="0">
                <a:cs typeface="Arial" panose="020B0604020202020204" pitchFamily="34" charset="0"/>
              </a:rPr>
              <a:t>veldsla</a:t>
            </a:r>
          </a:p>
          <a:p>
            <a:endParaRPr lang="nl-NL" sz="2600" dirty="0">
              <a:cs typeface="Arial" panose="020B0604020202020204" pitchFamily="34" charset="0"/>
            </a:endParaRPr>
          </a:p>
          <a:p>
            <a:r>
              <a:rPr lang="nl-NL" sz="2600" dirty="0">
                <a:cs typeface="Arial" panose="020B0604020202020204" pitchFamily="34" charset="0"/>
              </a:rPr>
              <a:t>Gras is het hoofdbestanddeel van de voeding van het wilde konijn en ook huiskonijnen eten graag gras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7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Fruit geven?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nl-NL" dirty="0">
                <a:cs typeface="Arial" panose="020B0604020202020204" pitchFamily="34" charset="0"/>
              </a:rPr>
              <a:t>Beperk de hoeveelheid fruit die je konijn krijgt tot maximaal één eetlepel per </a:t>
            </a:r>
            <a:r>
              <a:rPr lang="nl-NL" dirty="0" smtClean="0">
                <a:cs typeface="Arial" panose="020B0604020202020204" pitchFamily="34" charset="0"/>
              </a:rPr>
              <a:t>dag (fruit </a:t>
            </a:r>
            <a:r>
              <a:rPr lang="nl-NL" dirty="0">
                <a:cs typeface="Arial" panose="020B0604020202020204" pitchFamily="34" charset="0"/>
              </a:rPr>
              <a:t>bevat namelijk vaak veel </a:t>
            </a:r>
            <a:r>
              <a:rPr lang="nl-NL" dirty="0" smtClean="0">
                <a:cs typeface="Arial" panose="020B0604020202020204" pitchFamily="34" charset="0"/>
              </a:rPr>
              <a:t>suikers)</a:t>
            </a:r>
            <a:endParaRPr lang="nl-NL" dirty="0"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Kies bij voorkeur vezelrijke fruitsoorten, zoals: appels, blauwe bessen, meloenen, aardbeien en papaja’s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Vermijd erg suikerrijk fruit zoals bananen en druiven</a:t>
            </a:r>
          </a:p>
          <a:p>
            <a:pPr marL="6858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Omdat pitten blauwzuur kunnen bevatten is het verstandig om de pitten voor het voeren te verwijderen</a:t>
            </a:r>
          </a:p>
          <a:p>
            <a:endParaRPr lang="nl-NL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10" y="5676790"/>
            <a:ext cx="1435979" cy="11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Konijnen nu besproken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nu met je groepje een korte presentatie over de voeding van één van onderstaande diersoorten: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Herkauwers (koeien</a:t>
            </a:r>
            <a:r>
              <a:rPr lang="nl-NL" dirty="0" smtClean="0"/>
              <a:t>) </a:t>
            </a:r>
            <a:r>
              <a:rPr lang="nl-NL" dirty="0" err="1" smtClean="0">
                <a:solidFill>
                  <a:srgbClr val="FF0000"/>
                </a:solidFill>
              </a:rPr>
              <a:t>renske</a:t>
            </a:r>
            <a:r>
              <a:rPr lang="nl-NL" dirty="0" smtClean="0">
                <a:solidFill>
                  <a:srgbClr val="FF0000"/>
                </a:solidFill>
              </a:rPr>
              <a:t>, </a:t>
            </a:r>
            <a:r>
              <a:rPr lang="nl-NL" dirty="0" err="1" smtClean="0">
                <a:solidFill>
                  <a:srgbClr val="FF0000"/>
                </a:solidFill>
              </a:rPr>
              <a:t>femke</a:t>
            </a:r>
            <a:r>
              <a:rPr lang="nl-NL" dirty="0" smtClean="0">
                <a:solidFill>
                  <a:srgbClr val="FF0000"/>
                </a:solidFill>
              </a:rPr>
              <a:t>, </a:t>
            </a:r>
            <a:r>
              <a:rPr lang="nl-NL" dirty="0" err="1" smtClean="0">
                <a:solidFill>
                  <a:srgbClr val="FF0000"/>
                </a:solidFill>
              </a:rPr>
              <a:t>wietske</a:t>
            </a:r>
            <a:endParaRPr lang="nl-NL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Herkauwers (schapen en geiten</a:t>
            </a:r>
            <a:r>
              <a:rPr lang="nl-NL" dirty="0" smtClean="0"/>
              <a:t>) </a:t>
            </a:r>
            <a:r>
              <a:rPr lang="nl-NL" dirty="0" smtClean="0">
                <a:solidFill>
                  <a:srgbClr val="FF0000"/>
                </a:solidFill>
              </a:rPr>
              <a:t>Kim, Larissa, Carlijn, Nina</a:t>
            </a:r>
            <a:endParaRPr lang="nl-NL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Paarden </a:t>
            </a:r>
            <a:r>
              <a:rPr lang="nl-NL" dirty="0" smtClean="0">
                <a:solidFill>
                  <a:srgbClr val="FF0000"/>
                </a:solidFill>
              </a:rPr>
              <a:t>Kelly, Kim, </a:t>
            </a:r>
            <a:r>
              <a:rPr lang="nl-NL" dirty="0" err="1" smtClean="0">
                <a:solidFill>
                  <a:srgbClr val="FF0000"/>
                </a:solidFill>
              </a:rPr>
              <a:t>Yulin</a:t>
            </a:r>
            <a:r>
              <a:rPr lang="nl-NL" dirty="0" smtClean="0">
                <a:solidFill>
                  <a:srgbClr val="FF0000"/>
                </a:solidFill>
              </a:rPr>
              <a:t>, </a:t>
            </a:r>
            <a:endParaRPr lang="nl-NL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Varkens </a:t>
            </a:r>
            <a:r>
              <a:rPr lang="nl-NL" dirty="0" smtClean="0">
                <a:solidFill>
                  <a:srgbClr val="FF0000"/>
                </a:solidFill>
              </a:rPr>
              <a:t>Carmen, Heleen, Arthur</a:t>
            </a:r>
            <a:endParaRPr lang="nl-NL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Cavia </a:t>
            </a:r>
            <a:r>
              <a:rPr lang="nl-NL" dirty="0" smtClean="0">
                <a:solidFill>
                  <a:srgbClr val="FF0000"/>
                </a:solidFill>
              </a:rPr>
              <a:t>Silke, Anniek, Kayleigh</a:t>
            </a: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/>
              <a:t>Mail deze presentatie voor vrijdag 8 december naar de docent.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Gebitskenmerken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6" y="888275"/>
            <a:ext cx="4511827" cy="30574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690688"/>
            <a:ext cx="3976437" cy="32379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434" y="3915622"/>
            <a:ext cx="2972889" cy="20260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49" y="4928644"/>
            <a:ext cx="2381250" cy="19335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858" y="4468890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</a:t>
            </a:r>
            <a:r>
              <a:rPr lang="nl-NL" b="1" smtClean="0">
                <a:solidFill>
                  <a:schemeClr val="tx2"/>
                </a:solidFill>
              </a:rPr>
              <a:t>gaan jullie </a:t>
            </a:r>
            <a:r>
              <a:rPr lang="nl-NL" b="1" dirty="0" smtClean="0">
                <a:solidFill>
                  <a:schemeClr val="tx2"/>
                </a:solidFill>
              </a:rPr>
              <a:t>de klas vertellen?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gebit</a:t>
            </a:r>
          </a:p>
          <a:p>
            <a:r>
              <a:rPr lang="nl-NL" dirty="0" smtClean="0"/>
              <a:t>Van bek tot anus (hoe loopt de vertering?) - plaatje</a:t>
            </a:r>
          </a:p>
          <a:p>
            <a:r>
              <a:rPr lang="nl-NL" dirty="0" smtClean="0"/>
              <a:t>Wat gebeurt waar? (denk hierbij aan de mechanische en enzymatische vertering)</a:t>
            </a:r>
          </a:p>
          <a:p>
            <a:r>
              <a:rPr lang="nl-NL" dirty="0" smtClean="0"/>
              <a:t>Veel voorkomende ingrediënten in de voeding</a:t>
            </a:r>
          </a:p>
          <a:p>
            <a:r>
              <a:rPr lang="nl-NL" dirty="0" smtClean="0"/>
              <a:t>Voerbehoefte (wat moet er minimaal inzitten) en voerhoeveelheid</a:t>
            </a:r>
          </a:p>
          <a:p>
            <a:r>
              <a:rPr lang="nl-NL" dirty="0" smtClean="0"/>
              <a:t>Nog even kort het foerageergedrag van deze diersoort (hoeveel tijd per dag besteed aan eten en wanneer)</a:t>
            </a:r>
          </a:p>
          <a:p>
            <a:r>
              <a:rPr lang="nl-NL" dirty="0" smtClean="0"/>
              <a:t>Zijn er opvallende zaken betreft de voeding en de vertering?</a:t>
            </a:r>
          </a:p>
        </p:txBody>
      </p:sp>
    </p:spTree>
    <p:extLst>
      <p:ext uri="{BB962C8B-B14F-4D97-AF65-F5344CB8AC3E}">
        <p14:creationId xmlns:p14="http://schemas.microsoft.com/office/powerpoint/2010/main" val="29124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Eenmagige</a:t>
            </a:r>
            <a:r>
              <a:rPr lang="nl-NL" b="1" dirty="0" smtClean="0">
                <a:solidFill>
                  <a:schemeClr val="tx2"/>
                </a:solidFill>
              </a:rPr>
              <a:t> dieren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81357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Eenmagige</a:t>
            </a:r>
            <a:r>
              <a:rPr lang="nl-NL" b="1" dirty="0"/>
              <a:t> dieren</a:t>
            </a:r>
            <a:r>
              <a:rPr lang="nl-NL" dirty="0"/>
              <a:t> verteren het voedsel doormiddel van enzymen, dit noemen we </a:t>
            </a:r>
            <a:r>
              <a:rPr lang="nl-NL" b="1" dirty="0"/>
              <a:t>enzymatische vertering</a:t>
            </a:r>
            <a:r>
              <a:rPr lang="nl-NL" dirty="0"/>
              <a:t>. Enzymen zijn stoffen welke het lichaam aanmaakt, deze enzymen werken als schaartjes en knippen zo de voedingsstoffen in kleine stukjes zodat ze kunnen worden opgenomen </a:t>
            </a:r>
            <a:r>
              <a:rPr lang="nl-NL" dirty="0" smtClean="0"/>
              <a:t>in het bloed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594"/>
          <a:stretch/>
        </p:blipFill>
        <p:spPr>
          <a:xfrm>
            <a:off x="4886782" y="3215254"/>
            <a:ext cx="6467018" cy="36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Herkauwers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112"/>
          </a:xfrm>
        </p:spPr>
        <p:txBody>
          <a:bodyPr/>
          <a:lstStyle/>
          <a:p>
            <a:r>
              <a:rPr lang="nl-NL" dirty="0"/>
              <a:t>De herkauwers hebben </a:t>
            </a:r>
            <a:r>
              <a:rPr lang="nl-NL" b="1" dirty="0" smtClean="0"/>
              <a:t>meerdere </a:t>
            </a:r>
            <a:r>
              <a:rPr lang="nl-NL" b="1" dirty="0"/>
              <a:t>magen</a:t>
            </a:r>
            <a:r>
              <a:rPr lang="nl-NL" dirty="0"/>
              <a:t>, dat hebben zij nodig omdat ze alleen plantaardig materiaal eten.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eerste maag van de herkauwers heet de pens. In de </a:t>
            </a:r>
            <a:r>
              <a:rPr lang="nl-NL" b="1" dirty="0"/>
              <a:t>pens</a:t>
            </a:r>
            <a:r>
              <a:rPr lang="nl-NL" dirty="0"/>
              <a:t> breken bacteriën het plantaardig materiaal af. Zonder deze bacteriën zouden herkauwers geen planten kunnen eten. </a:t>
            </a:r>
            <a:endParaRPr lang="nl-NL" dirty="0" smtClean="0"/>
          </a:p>
          <a:p>
            <a:r>
              <a:rPr lang="nl-NL" dirty="0" smtClean="0"/>
              <a:t>Herkauwers kunnen </a:t>
            </a:r>
            <a:r>
              <a:rPr lang="nl-NL" dirty="0"/>
              <a:t>het voedsel weer opboeren nadat dit in de pens is geweest. Dit doen ze zodat het voer nogmaals gekauwd kan worden en daardoor de celwanden beter stuk gaan.  </a:t>
            </a:r>
            <a:endParaRPr lang="nl-NL" dirty="0" smtClean="0"/>
          </a:p>
          <a:p>
            <a:r>
              <a:rPr lang="nl-NL" dirty="0" smtClean="0"/>
              <a:t>Naast </a:t>
            </a:r>
            <a:r>
              <a:rPr lang="nl-NL" b="1" dirty="0"/>
              <a:t>bacteriologische vertering</a:t>
            </a:r>
            <a:r>
              <a:rPr lang="nl-NL" dirty="0"/>
              <a:t> (afbraak van planten door bacteriën) vind er ook enzymatische vertering plaats bij herkauwers.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677" y="1027906"/>
            <a:ext cx="7708323" cy="55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Achterdarmverteerders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achterdarmverteerders</a:t>
            </a:r>
            <a:r>
              <a:rPr lang="nl-NL" dirty="0"/>
              <a:t> hebben maar één maag. De </a:t>
            </a:r>
            <a:r>
              <a:rPr lang="nl-NL" dirty="0" err="1"/>
              <a:t>achterdarmverteerders</a:t>
            </a:r>
            <a:r>
              <a:rPr lang="nl-NL" dirty="0"/>
              <a:t> verschillen van de </a:t>
            </a:r>
            <a:r>
              <a:rPr lang="nl-NL" dirty="0" err="1"/>
              <a:t>eenmagige</a:t>
            </a:r>
            <a:r>
              <a:rPr lang="nl-NL" dirty="0"/>
              <a:t> doordat zij naast enzymatische vertering ook gebruik maken van bacteriologische vertering. Deze bacteriologische vertering vind plaats in de </a:t>
            </a:r>
            <a:r>
              <a:rPr lang="nl-NL" b="1" dirty="0"/>
              <a:t>blinde darm.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6364" b="4242"/>
          <a:stretch/>
        </p:blipFill>
        <p:spPr>
          <a:xfrm>
            <a:off x="6359237" y="3355812"/>
            <a:ext cx="5592635" cy="33301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9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554689" cy="1380548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Percentage </a:t>
            </a:r>
            <a:r>
              <a:rPr lang="nl-NL" b="1" dirty="0">
                <a:solidFill>
                  <a:schemeClr val="tx2"/>
                </a:solidFill>
              </a:rPr>
              <a:t>en lengte van het spijsverteringsstelsel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318655" y="2306783"/>
          <a:ext cx="11554689" cy="3555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321">
                  <a:extLst>
                    <a:ext uri="{9D8B030D-6E8A-4147-A177-3AD203B41FA5}">
                      <a16:colId xmlns:a16="http://schemas.microsoft.com/office/drawing/2014/main" val="2854481887"/>
                    </a:ext>
                  </a:extLst>
                </a:gridCol>
                <a:gridCol w="1206045">
                  <a:extLst>
                    <a:ext uri="{9D8B030D-6E8A-4147-A177-3AD203B41FA5}">
                      <a16:colId xmlns:a16="http://schemas.microsoft.com/office/drawing/2014/main" val="850957476"/>
                    </a:ext>
                  </a:extLst>
                </a:gridCol>
                <a:gridCol w="1207261">
                  <a:extLst>
                    <a:ext uri="{9D8B030D-6E8A-4147-A177-3AD203B41FA5}">
                      <a16:colId xmlns:a16="http://schemas.microsoft.com/office/drawing/2014/main" val="3574133742"/>
                    </a:ext>
                  </a:extLst>
                </a:gridCol>
                <a:gridCol w="1207261">
                  <a:extLst>
                    <a:ext uri="{9D8B030D-6E8A-4147-A177-3AD203B41FA5}">
                      <a16:colId xmlns:a16="http://schemas.microsoft.com/office/drawing/2014/main" val="1977309083"/>
                    </a:ext>
                  </a:extLst>
                </a:gridCol>
                <a:gridCol w="1206045">
                  <a:extLst>
                    <a:ext uri="{9D8B030D-6E8A-4147-A177-3AD203B41FA5}">
                      <a16:colId xmlns:a16="http://schemas.microsoft.com/office/drawing/2014/main" val="355049141"/>
                    </a:ext>
                  </a:extLst>
                </a:gridCol>
                <a:gridCol w="1206045">
                  <a:extLst>
                    <a:ext uri="{9D8B030D-6E8A-4147-A177-3AD203B41FA5}">
                      <a16:colId xmlns:a16="http://schemas.microsoft.com/office/drawing/2014/main" val="2250370911"/>
                    </a:ext>
                  </a:extLst>
                </a:gridCol>
                <a:gridCol w="1206045">
                  <a:extLst>
                    <a:ext uri="{9D8B030D-6E8A-4147-A177-3AD203B41FA5}">
                      <a16:colId xmlns:a16="http://schemas.microsoft.com/office/drawing/2014/main" val="2418551866"/>
                    </a:ext>
                  </a:extLst>
                </a:gridCol>
                <a:gridCol w="1206045">
                  <a:extLst>
                    <a:ext uri="{9D8B030D-6E8A-4147-A177-3AD203B41FA5}">
                      <a16:colId xmlns:a16="http://schemas.microsoft.com/office/drawing/2014/main" val="2719400802"/>
                    </a:ext>
                  </a:extLst>
                </a:gridCol>
                <a:gridCol w="1034621">
                  <a:extLst>
                    <a:ext uri="{9D8B030D-6E8A-4147-A177-3AD203B41FA5}">
                      <a16:colId xmlns:a16="http://schemas.microsoft.com/office/drawing/2014/main" val="490088882"/>
                    </a:ext>
                  </a:extLst>
                </a:gridCol>
              </a:tblGrid>
              <a:tr h="4098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 err="1">
                          <a:effectLst/>
                        </a:rPr>
                        <a:t>Spijsverterings</a:t>
                      </a:r>
                      <a:endParaRPr lang="nl-NL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-stelsel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Rund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Schaap/geit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Paard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Varken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98283"/>
                  </a:ext>
                </a:extLst>
              </a:tr>
              <a:tr h="103197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Inhoud (%)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Lengte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Inhoud (%)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Lengte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Inhoud (%)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Lengte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Inhoud (%)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Lengte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0478271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>
                          <a:effectLst/>
                        </a:rPr>
                        <a:t>Magenstelsel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± 70%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67%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9%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29%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01989928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 b="1">
                          <a:effectLst/>
                        </a:rPr>
                        <a:t>Dunne darm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18%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fr-FR" sz="2400">
                          <a:effectLst/>
                        </a:rPr>
                        <a:t>42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20%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9%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22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33%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21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04748076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>
                          <a:effectLst/>
                        </a:rPr>
                        <a:t>Blinde  darm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3%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2%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16%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6%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78888181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Dikke darm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8%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11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10%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45%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5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32%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5 m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02536779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b="1" dirty="0">
                          <a:effectLst/>
                        </a:rPr>
                        <a:t>Totale inhoud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356 l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44 l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211 l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nl-NL" sz="2400" dirty="0">
                          <a:effectLst/>
                        </a:rPr>
                        <a:t>27 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8293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konijn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 voorbeeld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5" y="791668"/>
            <a:ext cx="7991194" cy="30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Kenmerken voeding Konijn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1373657"/>
            <a:ext cx="4550329" cy="548434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Achterdarmverteerders</a:t>
            </a:r>
            <a:endParaRPr lang="nl-NL" dirty="0" smtClean="0"/>
          </a:p>
          <a:p>
            <a:r>
              <a:rPr lang="nl-NL" dirty="0" smtClean="0"/>
              <a:t>Herbivoren</a:t>
            </a:r>
          </a:p>
          <a:p>
            <a:r>
              <a:rPr lang="nl-NL" dirty="0" err="1" smtClean="0"/>
              <a:t>Maag-darmstelsel</a:t>
            </a:r>
            <a:r>
              <a:rPr lang="nl-NL" dirty="0" smtClean="0"/>
              <a:t> is ingericht op vezelrijke voeding</a:t>
            </a:r>
          </a:p>
          <a:p>
            <a:pPr marL="0" indent="0">
              <a:buNone/>
            </a:pPr>
            <a:r>
              <a:rPr lang="nl-NL" dirty="0" smtClean="0"/>
              <a:t>  met weinig calorieën</a:t>
            </a:r>
          </a:p>
          <a:p>
            <a:r>
              <a:rPr lang="nl-NL" dirty="0" smtClean="0"/>
              <a:t>Gebit met grote snijtanden die blijven groeien</a:t>
            </a:r>
          </a:p>
          <a:p>
            <a:r>
              <a:rPr lang="nl-NL" dirty="0" smtClean="0"/>
              <a:t>Stifttanden achter de snijtanden</a:t>
            </a:r>
          </a:p>
          <a:p>
            <a:r>
              <a:rPr lang="nl-NL" dirty="0" smtClean="0"/>
              <a:t>Coprofagie (blindedarmkeutels en ware keutels)</a:t>
            </a:r>
          </a:p>
          <a:p>
            <a:r>
              <a:rPr lang="nl-NL" dirty="0" smtClean="0"/>
              <a:t>Hooi als hoofdbestanddeel van de voeding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1532</Words>
  <Application>Microsoft Office PowerPoint</Application>
  <PresentationFormat>Breedbeeld</PresentationFormat>
  <Paragraphs>236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Wingdings 2</vt:lpstr>
      <vt:lpstr>Kantoorthema</vt:lpstr>
      <vt:lpstr>HDOfficeLightV0</vt:lpstr>
      <vt:lpstr>Overige zoogdieren</vt:lpstr>
      <vt:lpstr>Wat moet je weten voor het kennisexamen?</vt:lpstr>
      <vt:lpstr>Gebitskenmerken</vt:lpstr>
      <vt:lpstr>Eenmagige dieren</vt:lpstr>
      <vt:lpstr>Herkauwers</vt:lpstr>
      <vt:lpstr>Achterdarmverteerders</vt:lpstr>
      <vt:lpstr>Percentage en lengte van het spijsverteringsstelsel</vt:lpstr>
      <vt:lpstr>Het konijn</vt:lpstr>
      <vt:lpstr>Kenmerken voeding Konijn</vt:lpstr>
      <vt:lpstr>Voedingsstoffen</vt:lpstr>
      <vt:lpstr>Voedingsstoffen</vt:lpstr>
      <vt:lpstr>Water</vt:lpstr>
      <vt:lpstr>Vezelrijke voeding</vt:lpstr>
      <vt:lpstr>PowerPoint-presentatie</vt:lpstr>
      <vt:lpstr>Hooi</vt:lpstr>
      <vt:lpstr>PowerPoint-presentatie</vt:lpstr>
      <vt:lpstr>Voordelen goede hooi </vt:lpstr>
      <vt:lpstr>Hoe bewaren?</vt:lpstr>
      <vt:lpstr>PowerPoint-presentatie</vt:lpstr>
      <vt:lpstr>Droogvoer</vt:lpstr>
      <vt:lpstr>PowerPoint-presentatie</vt:lpstr>
      <vt:lpstr>Speciaal konijnenvoer</vt:lpstr>
      <vt:lpstr>Jonge konijnen</vt:lpstr>
      <vt:lpstr>PowerPoint-presentatie</vt:lpstr>
      <vt:lpstr>Groenvoer</vt:lpstr>
      <vt:lpstr>PowerPoint-presentatie</vt:lpstr>
      <vt:lpstr>PowerPoint-presentatie</vt:lpstr>
      <vt:lpstr>Fruit geven?</vt:lpstr>
      <vt:lpstr>Konijnen nu besproken</vt:lpstr>
      <vt:lpstr>Wat gaan jullie de klas vertellen?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Overige zoogdieren</dc:title>
  <dc:creator>Weijden, Yorike van der</dc:creator>
  <cp:lastModifiedBy>Weijden, Yorike van der</cp:lastModifiedBy>
  <cp:revision>29</cp:revision>
  <dcterms:created xsi:type="dcterms:W3CDTF">2017-11-21T15:14:48Z</dcterms:created>
  <dcterms:modified xsi:type="dcterms:W3CDTF">2017-12-01T10:40:29Z</dcterms:modified>
</cp:coreProperties>
</file>